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64" r:id="rId3"/>
    <p:sldId id="263" r:id="rId4"/>
    <p:sldId id="260" r:id="rId5"/>
    <p:sldId id="262" r:id="rId6"/>
    <p:sldId id="261" r:id="rId7"/>
    <p:sldId id="286" r:id="rId8"/>
    <p:sldId id="259" r:id="rId9"/>
    <p:sldId id="278" r:id="rId10"/>
    <p:sldId id="279" r:id="rId11"/>
    <p:sldId id="266" r:id="rId12"/>
    <p:sldId id="267" r:id="rId13"/>
    <p:sldId id="268" r:id="rId14"/>
    <p:sldId id="269" r:id="rId15"/>
    <p:sldId id="272" r:id="rId16"/>
    <p:sldId id="273" r:id="rId17"/>
    <p:sldId id="275" r:id="rId18"/>
    <p:sldId id="285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8" autoAdjust="0"/>
    <p:restoredTop sz="9466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2B753AA-D75B-484F-8D27-6AF810B66BDC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B9BBC5A-7F6F-4C83-BCA7-B618A934FE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6729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C844CA8-F05C-41EF-AA84-0D4A242CD2CE}" type="datetime1">
              <a:rPr lang="en-US" smtClean="0"/>
              <a:pPr/>
              <a:t>5/13/2015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41902E-26D1-45D0-B52E-86E1CDB47AC1}" type="datetime1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24CBA2-C6C9-4FF4-8831-041BC171ABEB}" type="datetime1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B4A673-6E30-4F1F-90AF-87AEB4A142E1}" type="datetime1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6F4250-AF8D-4057-86DC-036A5FBFAC01}" type="datetime1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41EB36-B5A1-42DA-BC3C-6CB20A2F1D8D}" type="datetime1">
              <a:rPr lang="en-US" smtClean="0"/>
              <a:pPr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E51E58-DEBF-414A-A1FE-E490FDA198A3}" type="datetime1">
              <a:rPr lang="en-US" smtClean="0"/>
              <a:pPr/>
              <a:t>5/13/2015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09A831-A7D2-4B4B-842C-9BB2CC0466DA}" type="datetime1">
              <a:rPr lang="en-US" smtClean="0"/>
              <a:pPr/>
              <a:t>5/13/2015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17B9DD-C11C-4016-97D2-30350567778E}" type="datetime1">
              <a:rPr lang="en-US" smtClean="0"/>
              <a:pPr/>
              <a:t>5/13/2015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8F504E4-A8A6-40D1-B7E3-519CE2CF2B2B}" type="datetime1">
              <a:rPr lang="en-US" smtClean="0"/>
              <a:pPr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02772B-F4B1-4723-8841-380417E7BC4C}" type="datetime1">
              <a:rPr lang="en-US" smtClean="0"/>
              <a:pPr/>
              <a:t>5/13/2015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7380CCE-83C9-4990-B6EA-E33ACB2B2C47}" type="datetime1">
              <a:rPr lang="en-US" smtClean="0"/>
              <a:pPr/>
              <a:t>5/13/2015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richard@crawfordcpas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7772400" cy="2896562"/>
          </a:xfrm>
        </p:spPr>
        <p:txBody>
          <a:bodyPr>
            <a:normAutofit/>
          </a:bodyPr>
          <a:lstStyle/>
          <a:p>
            <a:r>
              <a:rPr lang="en-US" dirty="0" smtClean="0"/>
              <a:t>What can IT do for you?</a:t>
            </a:r>
            <a:br>
              <a:rPr lang="en-US" dirty="0" smtClean="0"/>
            </a:br>
            <a:r>
              <a:rPr lang="en-US" dirty="0" smtClean="0"/>
              <a:t>Don’t let IT be lead astray!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dirty="0" smtClean="0"/>
              <a:t>Richard Rose, CPA</a:t>
            </a:r>
          </a:p>
          <a:p>
            <a:pPr algn="ctr">
              <a:defRPr/>
            </a:pPr>
            <a:r>
              <a:rPr lang="en-US" dirty="0" smtClean="0"/>
              <a:t>Chris Pembrook, MBA, </a:t>
            </a:r>
            <a:r>
              <a:rPr lang="en-US" dirty="0" smtClean="0"/>
              <a:t>CPA, CGAP, CFA</a:t>
            </a:r>
            <a:endParaRPr lang="en-US" dirty="0" smtClean="0"/>
          </a:p>
          <a:p>
            <a:pPr algn="ctr">
              <a:defRPr/>
            </a:pPr>
            <a:endParaRPr lang="en-US" dirty="0"/>
          </a:p>
        </p:txBody>
      </p:sp>
      <p:pic>
        <p:nvPicPr>
          <p:cNvPr id="1026" name="Picture 2" descr="C:\Users\User1\Desktop\Documents\Logo stuff\Logo 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317" y="5333999"/>
            <a:ext cx="1423721" cy="1346911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921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Polices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Disaster recovery plan </a:t>
            </a:r>
          </a:p>
          <a:p>
            <a:pPr lvl="1">
              <a:defRPr/>
            </a:pPr>
            <a:r>
              <a:rPr lang="en-US" dirty="0" smtClean="0"/>
              <a:t>Has it been tested</a:t>
            </a:r>
          </a:p>
          <a:p>
            <a:pPr lvl="1">
              <a:defRPr/>
            </a:pPr>
            <a:r>
              <a:rPr lang="en-US" dirty="0" smtClean="0"/>
              <a:t>Who does what step incase communication is down</a:t>
            </a:r>
          </a:p>
          <a:p>
            <a:pPr eaLnBrk="1" hangingPunct="1">
              <a:defRPr/>
            </a:pPr>
            <a:r>
              <a:rPr lang="en-US" dirty="0" smtClean="0"/>
              <a:t>Password &amp; Email policy</a:t>
            </a:r>
          </a:p>
          <a:p>
            <a:pPr eaLnBrk="1" hangingPunct="1">
              <a:defRPr/>
            </a:pPr>
            <a:r>
              <a:rPr lang="en-US" dirty="0" smtClean="0"/>
              <a:t>Termination policy</a:t>
            </a:r>
          </a:p>
          <a:p>
            <a:pPr eaLnBrk="1" hangingPunct="1">
              <a:defRPr/>
            </a:pPr>
            <a:r>
              <a:rPr lang="en-US" dirty="0" smtClean="0"/>
              <a:t>Mobile device policy</a:t>
            </a:r>
          </a:p>
          <a:p>
            <a:pPr lvl="1">
              <a:defRPr/>
            </a:pPr>
            <a:r>
              <a:rPr lang="en-US" dirty="0" smtClean="0"/>
              <a:t>What does it cover?  PDAs</a:t>
            </a:r>
          </a:p>
          <a:p>
            <a:pPr lvl="1">
              <a:defRPr/>
            </a:pPr>
            <a:r>
              <a:rPr lang="en-US" dirty="0" smtClean="0"/>
              <a:t>Thumb drives</a:t>
            </a:r>
          </a:p>
          <a:p>
            <a:pPr lvl="1">
              <a:defRPr/>
            </a:pPr>
            <a:r>
              <a:rPr lang="en-US" dirty="0" smtClean="0"/>
              <a:t>Tablets</a:t>
            </a:r>
          </a:p>
          <a:p>
            <a:pPr lvl="1">
              <a:defRPr/>
            </a:pPr>
            <a:r>
              <a:rPr lang="en-US" dirty="0" smtClean="0"/>
              <a:t>Cell phones</a:t>
            </a:r>
          </a:p>
          <a:p>
            <a:pPr lvl="2">
              <a:defRPr/>
            </a:pPr>
            <a:r>
              <a:rPr lang="en-US" dirty="0" smtClean="0"/>
              <a:t>Do you use Microsoft ActiveSync(EAS)?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10</a:t>
            </a:fld>
            <a:endParaRPr kumimoji="0" lang="en-US"/>
          </a:p>
        </p:txBody>
      </p:sp>
      <p:pic>
        <p:nvPicPr>
          <p:cNvPr id="5" name="Picture 2" descr="C:\Users\User1\Desktop\Documents\Logo stuff\Logo 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979284"/>
            <a:ext cx="741638" cy="7016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Customized Software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What changes have been made to the base software?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Who reviewed the changes before they were implemented?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Is there someone on your staff cross trained to understand the changes made?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Does anyone watch or review what consultants or software support changes?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Basically who is getting the rounding digit from Office Space?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11</a:t>
            </a:fld>
            <a:endParaRPr kumimoji="0" lang="en-US"/>
          </a:p>
        </p:txBody>
      </p:sp>
      <p:pic>
        <p:nvPicPr>
          <p:cNvPr id="5" name="Picture 2" descr="C:\Users\User1\Desktop\Documents\Logo stuff\Logo 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979284"/>
            <a:ext cx="741638" cy="701626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Segregation of Duties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/>
              <a:t>Who is to blame for improper access to software?</a:t>
            </a:r>
          </a:p>
          <a:p>
            <a:pPr eaLnBrk="1" hangingPunct="1">
              <a:defRPr/>
            </a:pPr>
            <a:r>
              <a:rPr lang="en-US" sz="2800" dirty="0" smtClean="0"/>
              <a:t>Do you have a transfer policy?</a:t>
            </a:r>
          </a:p>
          <a:p>
            <a:pPr eaLnBrk="1" hangingPunct="1">
              <a:defRPr/>
            </a:pPr>
            <a:r>
              <a:rPr lang="en-US" sz="2800" dirty="0" smtClean="0"/>
              <a:t>Do you have an annual review of software and folder access that a department supervisor checks?</a:t>
            </a:r>
          </a:p>
          <a:p>
            <a:pPr eaLnBrk="1" hangingPunct="1">
              <a:defRPr/>
            </a:pPr>
            <a:r>
              <a:rPr lang="en-US" sz="2800" dirty="0" smtClean="0"/>
              <a:t>Who knew THAT did that?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12</a:t>
            </a:fld>
            <a:endParaRPr kumimoji="0" lang="en-US"/>
          </a:p>
        </p:txBody>
      </p:sp>
      <p:pic>
        <p:nvPicPr>
          <p:cNvPr id="5" name="Picture 2" descr="C:\Users\User1\Desktop\Documents\Logo stuff\Logo 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979284"/>
            <a:ext cx="741638" cy="70162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921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Reports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Who runs custom reports for your system?</a:t>
            </a:r>
          </a:p>
          <a:p>
            <a:pPr eaLnBrk="1" hangingPunct="1">
              <a:defRPr/>
            </a:pPr>
            <a:r>
              <a:rPr lang="en-US" dirty="0" smtClean="0"/>
              <a:t>Approval report</a:t>
            </a:r>
          </a:p>
          <a:p>
            <a:pPr eaLnBrk="1" hangingPunct="1">
              <a:defRPr/>
            </a:pPr>
            <a:r>
              <a:rPr lang="en-US" dirty="0" smtClean="0"/>
              <a:t>Detail report that shows all access to an account and the detail of that account.</a:t>
            </a:r>
          </a:p>
          <a:p>
            <a:pPr eaLnBrk="1" hangingPunct="1">
              <a:defRPr/>
            </a:pPr>
            <a:r>
              <a:rPr lang="en-US" dirty="0" smtClean="0"/>
              <a:t>Access reports</a:t>
            </a:r>
          </a:p>
          <a:p>
            <a:pPr eaLnBrk="1" hangingPunct="1">
              <a:defRPr/>
            </a:pPr>
            <a:r>
              <a:rPr lang="en-US" dirty="0" smtClean="0"/>
              <a:t>Login reports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13</a:t>
            </a:fld>
            <a:endParaRPr kumimoji="0" lang="en-US"/>
          </a:p>
        </p:txBody>
      </p:sp>
      <p:pic>
        <p:nvPicPr>
          <p:cNvPr id="5" name="Picture 2" descr="C:\Users\User1\Desktop\Documents\Logo stuff\Logo 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979284"/>
            <a:ext cx="741638" cy="7016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921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Random Information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Sick leave reports</a:t>
            </a:r>
          </a:p>
          <a:p>
            <a:pPr eaLnBrk="1" hangingPunct="1">
              <a:defRPr/>
            </a:pPr>
            <a:r>
              <a:rPr lang="en-US" dirty="0" smtClean="0"/>
              <a:t>How many cell phones are connected to exchange?</a:t>
            </a:r>
          </a:p>
          <a:p>
            <a:pPr eaLnBrk="1" hangingPunct="1">
              <a:defRPr/>
            </a:pPr>
            <a:r>
              <a:rPr lang="en-US" dirty="0" smtClean="0"/>
              <a:t>Who has not logged on in 6 weeks report?</a:t>
            </a:r>
          </a:p>
          <a:p>
            <a:pPr eaLnBrk="1" hangingPunct="1">
              <a:defRPr/>
            </a:pPr>
            <a:r>
              <a:rPr lang="en-US" dirty="0" smtClean="0"/>
              <a:t>Reports that will ask for a very specific item</a:t>
            </a:r>
          </a:p>
          <a:p>
            <a:pPr lvl="1">
              <a:defRPr/>
            </a:pPr>
            <a:r>
              <a:rPr lang="en-US" dirty="0" smtClean="0"/>
              <a:t>Can you run it?</a:t>
            </a:r>
          </a:p>
          <a:p>
            <a:pPr lvl="1">
              <a:defRPr/>
            </a:pPr>
            <a:r>
              <a:rPr lang="en-US" dirty="0" smtClean="0"/>
              <a:t>If not do you have something close</a:t>
            </a:r>
          </a:p>
          <a:p>
            <a:pPr lvl="1">
              <a:defRPr/>
            </a:pPr>
            <a:r>
              <a:rPr lang="en-US" dirty="0" smtClean="0"/>
              <a:t>May never know why they need it?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14</a:t>
            </a:fld>
            <a:endParaRPr kumimoji="0" lang="en-US"/>
          </a:p>
        </p:txBody>
      </p:sp>
      <p:pic>
        <p:nvPicPr>
          <p:cNvPr id="5" name="Picture 2" descr="C:\Users\User1\Desktop\Documents\Logo stuff\Logo 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979284"/>
            <a:ext cx="741638" cy="7016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7921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Microsoft Exchange ActiveSync(EAS)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382000" cy="4876800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sz="2800" dirty="0" smtClean="0"/>
              <a:t>EAS protocol concepts</a:t>
            </a:r>
          </a:p>
          <a:p>
            <a:pPr lvl="1">
              <a:defRPr/>
            </a:pPr>
            <a:r>
              <a:rPr lang="en-US" sz="2400" dirty="0" smtClean="0"/>
              <a:t>The protocol specification explains how devices and Exchange servers are supposed to talk to one another: </a:t>
            </a:r>
            <a:r>
              <a:rPr lang="en-US" sz="2400" b="1" dirty="0" smtClean="0"/>
              <a:t>which commands each can emit, which kinds of responses are legal for each command, and so on.</a:t>
            </a:r>
          </a:p>
          <a:p>
            <a:pPr lvl="1">
              <a:defRPr/>
            </a:pPr>
            <a:r>
              <a:rPr lang="en-US" sz="2400" dirty="0" smtClean="0"/>
              <a:t>Exchange implements EAS on the </a:t>
            </a:r>
            <a:r>
              <a:rPr lang="en-US" sz="2400" b="1" dirty="0" smtClean="0"/>
              <a:t>server side</a:t>
            </a:r>
            <a:r>
              <a:rPr lang="en-US" sz="2400" dirty="0" smtClean="0"/>
              <a:t>. Besides the code that actually sends and receives data using EAS, there's code that allows administrators to view and set EAS policies through the </a:t>
            </a:r>
            <a:r>
              <a:rPr lang="en-US" sz="2400" i="1" dirty="0" smtClean="0"/>
              <a:t>Exchange Management Console (EMC) </a:t>
            </a:r>
            <a:r>
              <a:rPr lang="en-US" sz="2400" dirty="0" smtClean="0"/>
              <a:t>and </a:t>
            </a:r>
            <a:r>
              <a:rPr lang="en-US" sz="2400" i="1" dirty="0" smtClean="0"/>
              <a:t>Exchange Management Shell (EMS)</a:t>
            </a:r>
            <a:r>
              <a:rPr lang="en-US" sz="2400" dirty="0" smtClean="0"/>
              <a:t>, </a:t>
            </a:r>
            <a:r>
              <a:rPr lang="en-US" sz="2400" b="1" dirty="0" smtClean="0"/>
              <a:t>code for logging, and code for controlling which devices can connect and what they can do after connecting</a:t>
            </a:r>
            <a:r>
              <a:rPr lang="en-US" sz="2400" dirty="0" smtClean="0"/>
              <a:t>.</a:t>
            </a:r>
          </a:p>
          <a:p>
            <a:pPr lvl="1">
              <a:defRPr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15</a:t>
            </a:fld>
            <a:endParaRPr kumimoji="0" lang="en-US"/>
          </a:p>
        </p:txBody>
      </p:sp>
      <p:pic>
        <p:nvPicPr>
          <p:cNvPr id="5" name="Picture 2" descr="C:\Users\User1\Desktop\Documents\Logo stuff\Logo 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979284"/>
            <a:ext cx="741638" cy="7016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7921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/>
              <a:t>What can EAS control on devices?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3820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Simple things</a:t>
            </a:r>
          </a:p>
          <a:p>
            <a:pPr lvl="1">
              <a:defRPr/>
            </a:pPr>
            <a:r>
              <a:rPr lang="en-US" dirty="0" smtClean="0"/>
              <a:t>Email, Calendar, Contact syncs</a:t>
            </a:r>
          </a:p>
          <a:p>
            <a:pPr lvl="1">
              <a:defRPr/>
            </a:pPr>
            <a:r>
              <a:rPr lang="en-US" dirty="0" smtClean="0"/>
              <a:t>Remote wipe</a:t>
            </a:r>
          </a:p>
          <a:p>
            <a:pPr lvl="1">
              <a:defRPr/>
            </a:pPr>
            <a:r>
              <a:rPr lang="en-US" dirty="0" smtClean="0"/>
              <a:t>Folder syncs</a:t>
            </a:r>
          </a:p>
          <a:p>
            <a:pPr eaLnBrk="1" hangingPunct="1">
              <a:defRPr/>
            </a:pPr>
            <a:r>
              <a:rPr lang="en-US" dirty="0" smtClean="0"/>
              <a:t>Useful things</a:t>
            </a:r>
          </a:p>
          <a:p>
            <a:pPr lvl="1">
              <a:defRPr/>
            </a:pPr>
            <a:r>
              <a:rPr lang="en-US" dirty="0" smtClean="0"/>
              <a:t>Require password</a:t>
            </a:r>
          </a:p>
          <a:p>
            <a:pPr lvl="1">
              <a:defRPr/>
            </a:pPr>
            <a:r>
              <a:rPr lang="en-US" dirty="0" smtClean="0"/>
              <a:t>Password Complexity</a:t>
            </a:r>
          </a:p>
          <a:p>
            <a:pPr lvl="1">
              <a:defRPr/>
            </a:pPr>
            <a:r>
              <a:rPr lang="en-US" dirty="0" smtClean="0"/>
              <a:t>Encryption</a:t>
            </a:r>
          </a:p>
          <a:p>
            <a:pPr lvl="1">
              <a:defRPr/>
            </a:pPr>
            <a:r>
              <a:rPr lang="en-US" dirty="0" smtClean="0"/>
              <a:t>Allow attachment downloads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16</a:t>
            </a:fld>
            <a:endParaRPr kumimoji="0" lang="en-US"/>
          </a:p>
        </p:txBody>
      </p:sp>
      <p:pic>
        <p:nvPicPr>
          <p:cNvPr id="5" name="Picture 2" descr="C:\Users\User1\Desktop\Documents\Logo stuff\Logo 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979284"/>
            <a:ext cx="741638" cy="7016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600" dirty="0" smtClean="0"/>
              <a:t>EAS – At your own risk?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35000" indent="-635000" algn="ctr">
              <a:lnSpc>
                <a:spcPct val="90000"/>
              </a:lnSpc>
              <a:buNone/>
              <a:defRPr/>
            </a:pPr>
            <a:r>
              <a:rPr lang="en-US" sz="2800" dirty="0" smtClean="0"/>
              <a:t>	</a:t>
            </a:r>
            <a:r>
              <a:rPr lang="en-US" sz="2800" b="1" dirty="0" smtClean="0">
                <a:solidFill>
                  <a:srgbClr val="FF0000"/>
                </a:solidFill>
              </a:rPr>
              <a:t>Full Disclosure I am not saying you should use these.   Just that they are there.</a:t>
            </a:r>
          </a:p>
          <a:p>
            <a:pPr marL="635000" indent="-635000">
              <a:lnSpc>
                <a:spcPct val="90000"/>
              </a:lnSpc>
              <a:defRPr/>
            </a:pPr>
            <a:endParaRPr lang="en-US" sz="2800" dirty="0" smtClean="0"/>
          </a:p>
          <a:p>
            <a:pPr marL="635000" indent="-635000">
              <a:lnSpc>
                <a:spcPct val="90000"/>
              </a:lnSpc>
              <a:defRPr/>
            </a:pPr>
            <a:r>
              <a:rPr lang="en-US" sz="2800" dirty="0" smtClean="0"/>
              <a:t>Disable Camera</a:t>
            </a:r>
          </a:p>
          <a:p>
            <a:pPr marL="635000" indent="-635000">
              <a:lnSpc>
                <a:spcPct val="90000"/>
              </a:lnSpc>
              <a:defRPr/>
            </a:pPr>
            <a:r>
              <a:rPr lang="en-US" sz="2800" dirty="0" smtClean="0"/>
              <a:t>Allow browser</a:t>
            </a:r>
          </a:p>
          <a:p>
            <a:pPr marL="635000" indent="-635000">
              <a:lnSpc>
                <a:spcPct val="90000"/>
              </a:lnSpc>
              <a:defRPr/>
            </a:pPr>
            <a:r>
              <a:rPr lang="en-US" sz="2800" dirty="0" smtClean="0"/>
              <a:t>Disable Bluetooth or Wi-Fi (windows and blackberry only)</a:t>
            </a:r>
          </a:p>
          <a:p>
            <a:pPr marL="635000" indent="-635000">
              <a:lnSpc>
                <a:spcPct val="90000"/>
              </a:lnSpc>
              <a:defRPr/>
            </a:pPr>
            <a:r>
              <a:rPr lang="en-US" sz="2800" dirty="0" smtClean="0"/>
              <a:t>Disable POP3/IMAP4 email (windows and blackberry only)</a:t>
            </a:r>
          </a:p>
          <a:p>
            <a:pPr marL="635000" indent="-635000">
              <a:lnSpc>
                <a:spcPct val="90000"/>
              </a:lnSpc>
              <a:defRPr/>
            </a:pPr>
            <a:r>
              <a:rPr lang="en-US" sz="2800" dirty="0" smtClean="0"/>
              <a:t>Include past email items(Days)</a:t>
            </a:r>
          </a:p>
          <a:p>
            <a:pPr marL="635000" indent="-635000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17</a:t>
            </a:fld>
            <a:endParaRPr kumimoji="0" lang="en-US"/>
          </a:p>
        </p:txBody>
      </p:sp>
      <p:pic>
        <p:nvPicPr>
          <p:cNvPr id="5" name="Picture 2" descr="C:\Users\User1\Desktop\Documents\Logo stuff\Logo 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979284"/>
            <a:ext cx="741638" cy="70162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1600" y="3505200"/>
            <a:ext cx="6324600" cy="2438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endParaRPr lang="en-US" sz="4800" dirty="0" smtClean="0"/>
          </a:p>
          <a:p>
            <a:pPr algn="ctr">
              <a:buNone/>
            </a:pPr>
            <a:r>
              <a:rPr lang="en-US" sz="3000" dirty="0" smtClean="0">
                <a:hlinkClick r:id="rId2"/>
              </a:rPr>
              <a:t>richard@crawfordcpas.com</a:t>
            </a:r>
            <a:endParaRPr lang="en-US" sz="3000" dirty="0" smtClean="0"/>
          </a:p>
          <a:p>
            <a:pPr algn="ctr">
              <a:buNone/>
            </a:pPr>
            <a:r>
              <a:rPr lang="en-US" sz="3000" dirty="0" smtClean="0"/>
              <a:t>chris@crawfordcpas.com</a:t>
            </a:r>
            <a:endParaRPr lang="en-US" sz="3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18</a:t>
            </a:fld>
            <a:endParaRPr kumimoji="0" lang="en-US"/>
          </a:p>
        </p:txBody>
      </p:sp>
      <p:pic>
        <p:nvPicPr>
          <p:cNvPr id="5" name="Picture 2" descr="C:\Users\User1\Desktop\Documents\Logo stuff\Logo f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79284"/>
            <a:ext cx="741638" cy="701626"/>
          </a:xfrm>
          <a:prstGeom prst="rect">
            <a:avLst/>
          </a:prstGeom>
          <a:noFill/>
        </p:spPr>
      </p:pic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3600" y="1676400"/>
            <a:ext cx="4229761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048000"/>
          </a:xfrm>
        </p:spPr>
        <p:txBody>
          <a:bodyPr>
            <a:normAutofit/>
          </a:bodyPr>
          <a:lstStyle/>
          <a:p>
            <a:r>
              <a:rPr lang="en-US" dirty="0" smtClean="0"/>
              <a:t>Were they Internal Auditors or External Auditors?</a:t>
            </a:r>
          </a:p>
          <a:p>
            <a:r>
              <a:rPr lang="en-US" dirty="0" smtClean="0"/>
              <a:t>Was it just fraud related?</a:t>
            </a:r>
          </a:p>
          <a:p>
            <a:r>
              <a:rPr lang="en-US" dirty="0" smtClean="0"/>
              <a:t>Was it just for a simple report?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many times have the auditors asked you questions…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</a:t>
            </a:fld>
            <a:endParaRPr kumimoji="0" lang="en-US"/>
          </a:p>
        </p:txBody>
      </p:sp>
      <p:pic>
        <p:nvPicPr>
          <p:cNvPr id="5" name="Picture 2" descr="C:\Users\User1\Desktop\Documents\Logo stuff\Logo 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979284"/>
            <a:ext cx="741638" cy="701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79216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dirty="0" smtClean="0"/>
              <a:t>Things are about to change!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5867400" y="1600200"/>
            <a:ext cx="2819400" cy="4953000"/>
          </a:xfrm>
        </p:spPr>
        <p:txBody>
          <a:bodyPr>
            <a:normAutofit/>
          </a:bodyPr>
          <a:lstStyle/>
          <a:p>
            <a:pPr algn="ctr" eaLnBrk="1" hangingPunct="1">
              <a:buNone/>
              <a:defRPr/>
            </a:pPr>
            <a:r>
              <a:rPr lang="en-US" sz="8000" dirty="0" smtClean="0"/>
              <a:t>WHY</a:t>
            </a:r>
          </a:p>
          <a:p>
            <a:pPr algn="ctr" eaLnBrk="1" hangingPunct="1">
              <a:buNone/>
              <a:defRPr/>
            </a:pPr>
            <a:r>
              <a:rPr lang="en-US" sz="8000" dirty="0" smtClean="0"/>
              <a:t>&amp;  </a:t>
            </a:r>
          </a:p>
          <a:p>
            <a:pPr algn="ctr" eaLnBrk="1" hangingPunct="1">
              <a:buNone/>
              <a:defRPr/>
            </a:pPr>
            <a:r>
              <a:rPr lang="en-US" sz="8000" dirty="0" smtClean="0"/>
              <a:t>How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</a:t>
            </a:fld>
            <a:endParaRPr kumimoji="0" lang="en-US"/>
          </a:p>
        </p:txBody>
      </p:sp>
      <p:pic>
        <p:nvPicPr>
          <p:cNvPr id="5" name="Picture 2" descr="C:\Users\User1\Desktop\Documents\Logo stuff\Logo 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979284"/>
            <a:ext cx="741638" cy="701626"/>
          </a:xfrm>
          <a:prstGeom prst="rect">
            <a:avLst/>
          </a:prstGeom>
          <a:noFill/>
        </p:spPr>
      </p:pic>
      <p:pic>
        <p:nvPicPr>
          <p:cNvPr id="6" name="Picture 5" descr="Tal1HK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229023"/>
            <a:ext cx="5794199" cy="4485977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9216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4800" dirty="0" smtClean="0"/>
              <a:t>WHY – COSO Got Smart?</a:t>
            </a:r>
          </a:p>
        </p:txBody>
      </p:sp>
      <p:pic>
        <p:nvPicPr>
          <p:cNvPr id="6" name="Content Placeholder 5" descr="0e27eefff7164f5ce30ec432bd7023f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219200"/>
            <a:ext cx="6748731" cy="451619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4</a:t>
            </a:fld>
            <a:endParaRPr kumimoji="0" lang="en-US"/>
          </a:p>
        </p:txBody>
      </p:sp>
      <p:pic>
        <p:nvPicPr>
          <p:cNvPr id="5" name="Picture 2" descr="C:\Users\User1\Desktop\Documents\Logo stuff\Logo f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79284"/>
            <a:ext cx="741638" cy="7016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92163"/>
          </a:xfrm>
        </p:spPr>
        <p:txBody>
          <a:bodyPr/>
          <a:lstStyle/>
          <a:p>
            <a:pPr algn="ctr" eaLnBrk="1" hangingPunct="1">
              <a:defRPr/>
            </a:pPr>
            <a:endParaRPr lang="en-US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95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smtClean="0"/>
              <a:t>What is COSO?</a:t>
            </a:r>
          </a:p>
          <a:p>
            <a:pPr lvl="1">
              <a:defRPr/>
            </a:pPr>
            <a:r>
              <a:rPr lang="en-US" sz="2500" dirty="0" smtClean="0"/>
              <a:t>COSO (Committee of Sponsoring Organizations) of the </a:t>
            </a:r>
            <a:r>
              <a:rPr lang="en-US" sz="2500" dirty="0" err="1" smtClean="0"/>
              <a:t>Treadway</a:t>
            </a:r>
            <a:r>
              <a:rPr lang="en-US" sz="2500" dirty="0" smtClean="0"/>
              <a:t> Commission</a:t>
            </a:r>
          </a:p>
          <a:p>
            <a:pPr lvl="2">
              <a:defRPr/>
            </a:pPr>
            <a:r>
              <a:rPr lang="en-US" sz="2300" dirty="0" smtClean="0"/>
              <a:t>American Accounting Association (AAA)</a:t>
            </a:r>
          </a:p>
          <a:p>
            <a:pPr lvl="2">
              <a:defRPr/>
            </a:pPr>
            <a:r>
              <a:rPr lang="en-US" sz="2300" dirty="0" smtClean="0"/>
              <a:t>American Institute of Certified Public Accountants(AICPA)</a:t>
            </a:r>
          </a:p>
          <a:p>
            <a:pPr lvl="2">
              <a:defRPr/>
            </a:pPr>
            <a:r>
              <a:rPr lang="en-US" sz="2300" dirty="0" smtClean="0"/>
              <a:t>Financial Executives International (FEI)</a:t>
            </a:r>
          </a:p>
          <a:p>
            <a:pPr lvl="2">
              <a:defRPr/>
            </a:pPr>
            <a:r>
              <a:rPr lang="en-US" sz="2300" dirty="0" smtClean="0"/>
              <a:t>Institute of Management Accountants (IMA)</a:t>
            </a:r>
          </a:p>
          <a:p>
            <a:pPr lvl="2">
              <a:defRPr/>
            </a:pPr>
            <a:r>
              <a:rPr lang="en-US" sz="2300" dirty="0" smtClean="0"/>
              <a:t>The Institute of Internal Auditors (IIA)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5</a:t>
            </a:fld>
            <a:endParaRPr kumimoji="0" lang="en-US"/>
          </a:p>
        </p:txBody>
      </p:sp>
      <p:pic>
        <p:nvPicPr>
          <p:cNvPr id="5" name="Picture 2" descr="C:\Users\User1\Desktop\Documents\Logo stuff\Logo 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979284"/>
            <a:ext cx="741638" cy="7016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921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Components of Internal Control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6</a:t>
            </a:fld>
            <a:endParaRPr kumimoji="0" lang="en-US"/>
          </a:p>
        </p:txBody>
      </p:sp>
      <p:pic>
        <p:nvPicPr>
          <p:cNvPr id="6" name="Picture 2" descr="C:\Users\User1\Desktop\Documents\Logo stuff\Logo 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979284"/>
            <a:ext cx="741638" cy="701626"/>
          </a:xfrm>
          <a:prstGeom prst="rect">
            <a:avLst/>
          </a:prstGeom>
          <a:noFill/>
        </p:spPr>
      </p:pic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4400"/>
            <a:ext cx="7272619" cy="4968763"/>
          </a:xfr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9216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Who touches all of these?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7</a:t>
            </a:fld>
            <a:endParaRPr kumimoji="0" lang="en-US"/>
          </a:p>
        </p:txBody>
      </p:sp>
      <p:pic>
        <p:nvPicPr>
          <p:cNvPr id="5" name="Picture 2" descr="C:\Users\User1\Desktop\Documents\Logo stuff\Logo 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979284"/>
            <a:ext cx="741638" cy="701626"/>
          </a:xfrm>
          <a:prstGeom prst="rect">
            <a:avLst/>
          </a:prstGeom>
          <a:noFill/>
        </p:spPr>
      </p:pic>
      <p:pic>
        <p:nvPicPr>
          <p:cNvPr id="8" name="Content Placeholder 7" descr="download (2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38400" y="1447800"/>
            <a:ext cx="3810000" cy="4277264"/>
          </a:xfr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9216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HOW  ???</a:t>
            </a:r>
          </a:p>
        </p:txBody>
      </p:sp>
      <p:pic>
        <p:nvPicPr>
          <p:cNvPr id="6" name="Content Placeholder 5" descr="isCel9Q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990600"/>
            <a:ext cx="6604000" cy="4953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8</a:t>
            </a:fld>
            <a:endParaRPr kumimoji="0" lang="en-US"/>
          </a:p>
        </p:txBody>
      </p:sp>
      <p:pic>
        <p:nvPicPr>
          <p:cNvPr id="5" name="Picture 2" descr="C:\Users\User1\Desktop\Documents\Logo stuff\Logo f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79284"/>
            <a:ext cx="741638" cy="7016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7921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dirty="0" smtClean="0"/>
              <a:t>What will they be asking for?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Polices in place to safe guard information</a:t>
            </a:r>
          </a:p>
          <a:p>
            <a:pPr eaLnBrk="1" hangingPunct="1">
              <a:defRPr/>
            </a:pPr>
            <a:r>
              <a:rPr lang="en-US" dirty="0" smtClean="0"/>
              <a:t>Documentation and review of customization to software</a:t>
            </a:r>
          </a:p>
          <a:p>
            <a:pPr eaLnBrk="1" hangingPunct="1">
              <a:defRPr/>
            </a:pPr>
            <a:r>
              <a:rPr lang="en-US" dirty="0" smtClean="0"/>
              <a:t>Security features in place to prevent segregation of duties issues </a:t>
            </a:r>
          </a:p>
          <a:p>
            <a:pPr eaLnBrk="1" hangingPunct="1">
              <a:defRPr/>
            </a:pPr>
            <a:r>
              <a:rPr lang="en-US" dirty="0" smtClean="0"/>
              <a:t>Detail reports with time stamps to review data in date order</a:t>
            </a:r>
          </a:p>
          <a:p>
            <a:pPr eaLnBrk="1" hangingPunct="1">
              <a:defRPr/>
            </a:pPr>
            <a:r>
              <a:rPr lang="en-US" dirty="0" smtClean="0"/>
              <a:t>Random information that they will tie to other information to see what the results are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9</a:t>
            </a:fld>
            <a:endParaRPr kumimoji="0" lang="en-US"/>
          </a:p>
        </p:txBody>
      </p:sp>
      <p:pic>
        <p:nvPicPr>
          <p:cNvPr id="5" name="Picture 2" descr="C:\Users\User1\Desktop\Documents\Logo stuff\Logo 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979284"/>
            <a:ext cx="741638" cy="7016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776</TotalTime>
  <Words>579</Words>
  <Application>Microsoft Office PowerPoint</Application>
  <PresentationFormat>On-screen Show (4:3)</PresentationFormat>
  <Paragraphs>109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Concourse</vt:lpstr>
      <vt:lpstr>What can IT do for you? Don’t let IT be lead astray!</vt:lpstr>
      <vt:lpstr>How many times have the auditors asked you questions…</vt:lpstr>
      <vt:lpstr>Things are about to change!</vt:lpstr>
      <vt:lpstr>WHY – COSO Got Smart?</vt:lpstr>
      <vt:lpstr>Slide 5</vt:lpstr>
      <vt:lpstr>Components of Internal Control</vt:lpstr>
      <vt:lpstr>Who touches all of these?</vt:lpstr>
      <vt:lpstr>HOW  ???</vt:lpstr>
      <vt:lpstr>What will they be asking for?</vt:lpstr>
      <vt:lpstr>Polices</vt:lpstr>
      <vt:lpstr>Customized Software</vt:lpstr>
      <vt:lpstr>Segregation of Duties</vt:lpstr>
      <vt:lpstr>Reports</vt:lpstr>
      <vt:lpstr>Random Information</vt:lpstr>
      <vt:lpstr>Microsoft Exchange ActiveSync(EAS)</vt:lpstr>
      <vt:lpstr>What can EAS control on devices?</vt:lpstr>
      <vt:lpstr>EAS – At your own risk?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Frank Crawford</dc:creator>
  <cp:lastModifiedBy>rrose</cp:lastModifiedBy>
  <cp:revision>65</cp:revision>
  <dcterms:created xsi:type="dcterms:W3CDTF">2011-04-07T18:27:06Z</dcterms:created>
  <dcterms:modified xsi:type="dcterms:W3CDTF">2015-05-13T18:58:51Z</dcterms:modified>
</cp:coreProperties>
</file>